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28" r:id="rId2"/>
  </p:sldMasterIdLst>
  <p:notesMasterIdLst>
    <p:notesMasterId r:id="rId12"/>
  </p:notesMasterIdLst>
  <p:handoutMasterIdLst>
    <p:handoutMasterId r:id="rId13"/>
  </p:handoutMasterIdLst>
  <p:sldIdLst>
    <p:sldId id="345" r:id="rId3"/>
    <p:sldId id="429" r:id="rId4"/>
    <p:sldId id="432" r:id="rId5"/>
    <p:sldId id="437" r:id="rId6"/>
    <p:sldId id="430" r:id="rId7"/>
    <p:sldId id="431" r:id="rId8"/>
    <p:sldId id="433" r:id="rId9"/>
    <p:sldId id="434" r:id="rId10"/>
    <p:sldId id="260" r:id="rId11"/>
  </p:sldIdLst>
  <p:sldSz cx="9144000" cy="6858000" type="screen4x3"/>
  <p:notesSz cx="9866313" cy="673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0DD7F"/>
    <a:srgbClr val="D1D1D1"/>
    <a:srgbClr val="CDCDDE"/>
    <a:srgbClr val="FF0000"/>
    <a:srgbClr val="CDCDE8"/>
    <a:srgbClr val="333399"/>
    <a:srgbClr val="E96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87687" autoAdjust="0"/>
  </p:normalViewPr>
  <p:slideViewPr>
    <p:cSldViewPr>
      <p:cViewPr>
        <p:scale>
          <a:sx n="105" d="100"/>
          <a:sy n="105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6478" cy="337111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533" y="3"/>
            <a:ext cx="4276478" cy="337111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0ACCA42F-355D-4666-A631-FCFC12BEDA10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397577"/>
            <a:ext cx="4276478" cy="337111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533" y="6397577"/>
            <a:ext cx="4276478" cy="337111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8F8BEB5D-CC2D-469A-8521-92B5C32D77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947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4275401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8637" y="2"/>
            <a:ext cx="4275401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67087" cy="252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632" y="3199488"/>
            <a:ext cx="7893050" cy="303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6397807"/>
            <a:ext cx="4275401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8637" y="6397807"/>
            <a:ext cx="4275401" cy="3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47F85-E008-49AF-B7D7-007CCC431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021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828" indent="-28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198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478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8757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03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31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459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874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EB993-37D1-4B12-A696-35CDF34130EE}" type="slidenum">
              <a:rPr lang="ru-RU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9844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2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9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444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13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29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738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7F85-E008-49AF-B7D7-007CCC431C1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28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9828" indent="-2845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8198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3478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8757" indent="-2276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403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31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4596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69874" indent="-2276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3EB993-37D1-4B12-A696-35CDF34130EE}" type="slidenum">
              <a:rPr lang="ru-RU" altLang="ru-RU" smtClean="0"/>
              <a:pPr eaLnBrk="1" hangingPunct="1">
                <a:spcBef>
                  <a:spcPct val="0"/>
                </a:spcBef>
              </a:pPr>
              <a:t>9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961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1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6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3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EB0BF1-1763-4056-AA85-A61A2A788862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1AB0D13-4B54-4179-9B33-1966AC3FF0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826A5-C481-4004-BEB1-0E906C857D03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DF72D2-285B-4E72-B9CE-0B9814FA52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CBBEE4-9F8D-42C9-B8AB-B13690D9E1AE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4EB53-1954-4414-AB51-5DCE88167C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D7149-19CC-404D-9812-ECEFCBF5C0B6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BC844-FF84-4E5F-9D36-320604DFFE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1F7A0-3345-4580-B234-94709009532F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9D690-9F1C-4219-8EFC-AA7ACD5DC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36438E-A419-4D93-BEAF-B0EE19D28646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3656F2-4AE6-48AC-B4BD-BB5BAD10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2715A345-DC05-47BD-93E1-3F887849E25C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79EDAE1-1E60-4FFA-8CEC-98A52C2DA2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4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F888B2-0665-4282-8FCE-46CCDAC76991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D733E-F22F-4CC0-81DE-04F0F3EB14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3EA6F-BDFA-47AB-87F5-4DE70C9CEA8D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718FB-647C-45CF-97B0-9B2A5F7A79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190A38-1F74-4E64-8959-2153D765EA3A}" type="datetime1">
              <a:rPr lang="ru-RU" smtClean="0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8FE9-7E01-4336-BE72-386AF94CBA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5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5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48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05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1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9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D1419AB-52F4-432A-BB02-DABE3BB74464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9050D16-6921-427D-9098-69D7F82B1F2D}" type="datetimeFigureOut">
              <a:rPr lang="ru-RU" smtClean="0"/>
              <a:t>16.08.2016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1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8188086" y="6260561"/>
            <a:ext cx="38100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8BC3BD-F86D-442C-A9C2-05CA61C1A29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627988" y="1988840"/>
            <a:ext cx="8147248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ts val="25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Администрация Мышкинского муниципального района </a:t>
            </a:r>
          </a:p>
          <a:p>
            <a:pPr lvl="1" algn="ctr" eaLnBrk="1" hangingPunct="1">
              <a:spcBef>
                <a:spcPts val="250"/>
              </a:spcBef>
              <a:buFontTx/>
              <a:buNone/>
            </a:pPr>
            <a:r>
              <a:rPr lang="ru-RU" altLang="ru-RU" b="1" dirty="0" smtClean="0">
                <a:solidFill>
                  <a:srgbClr val="FF0000"/>
                </a:solidFill>
              </a:rPr>
              <a:t>Ярославской области</a:t>
            </a:r>
            <a:endParaRPr lang="ru-RU" altLang="ru-RU" sz="2400" b="1" dirty="0" smtClean="0">
              <a:solidFill>
                <a:srgbClr val="FF0000"/>
              </a:solidFill>
            </a:endParaRPr>
          </a:p>
          <a:p>
            <a:pPr marL="0" lvl="1" algn="ctr" eaLnBrk="1" hangingPunct="1">
              <a:spcBef>
                <a:spcPts val="25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00FF"/>
                </a:solidFill>
              </a:rPr>
              <a:t>«Рекомендуемые действия по процедуре прекращения права собственности на земельный участок вследствие отказа от права собственности»</a:t>
            </a:r>
            <a:endParaRPr lang="ru-RU" altLang="ru-RU" sz="2400" b="1" dirty="0">
              <a:solidFill>
                <a:srgbClr val="0000FF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45426" y="5600002"/>
            <a:ext cx="655161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None/>
            </a:pPr>
            <a:endParaRPr lang="ru-RU" altLang="ru-RU" sz="14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3620" y="-16509"/>
            <a:ext cx="8424936" cy="50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20" y="1364338"/>
            <a:ext cx="4070875" cy="27580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74" y="3507099"/>
            <a:ext cx="4209292" cy="279523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123728" y="503058"/>
            <a:ext cx="3672408" cy="673159"/>
          </a:xfrm>
          <a:prstGeom prst="rect">
            <a:avLst/>
          </a:prstGeom>
          <a:solidFill>
            <a:srgbClr val="B0DD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/>
              <a:t>Земельный участок НЕ используется, но при этом правообладатель известен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6260720" y="503058"/>
            <a:ext cx="728935" cy="753257"/>
            <a:chOff x="842772" y="546528"/>
            <a:chExt cx="1385691" cy="1345564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772" y="546528"/>
              <a:ext cx="1385691" cy="1345564"/>
            </a:xfrm>
            <a:prstGeom prst="rect">
              <a:avLst/>
            </a:prstGeom>
          </p:spPr>
        </p:pic>
        <p:cxnSp>
          <p:nvCxnSpPr>
            <p:cNvPr id="68" name="Прямая соединительная линия 67"/>
            <p:cNvCxnSpPr/>
            <p:nvPr/>
          </p:nvCxnSpPr>
          <p:spPr>
            <a:xfrm>
              <a:off x="914441" y="611982"/>
              <a:ext cx="1266107" cy="12328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895554" y="574581"/>
              <a:ext cx="1284994" cy="12319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7227429" y="503058"/>
            <a:ext cx="681005" cy="731853"/>
            <a:chOff x="7200520" y="541258"/>
            <a:chExt cx="1115896" cy="1010376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17156" y="541258"/>
              <a:ext cx="884436" cy="1005619"/>
            </a:xfrm>
            <a:prstGeom prst="rect">
              <a:avLst/>
            </a:prstGeom>
          </p:spPr>
        </p:pic>
        <p:sp>
          <p:nvSpPr>
            <p:cNvPr id="73" name="Прямоугольник 72"/>
            <p:cNvSpPr/>
            <p:nvPr/>
          </p:nvSpPr>
          <p:spPr>
            <a:xfrm>
              <a:off x="7200520" y="553340"/>
              <a:ext cx="1115896" cy="998294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4" name="Рисунок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0475" y="569622"/>
            <a:ext cx="192622" cy="660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35996" y="1393688"/>
            <a:ext cx="4143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Большое количество земельных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участков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 ранее возникшими правами имеют владельцев только по документам.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4815" y="2442156"/>
            <a:ext cx="3957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Фактически, долгое время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земельные участки </a:t>
            </a:r>
            <a:r>
              <a:rPr lang="ru-RU" sz="1600" b="1" u="sng" dirty="0" smtClean="0">
                <a:solidFill>
                  <a:schemeClr val="tx1">
                    <a:lumMod val="50000"/>
                  </a:schemeClr>
                </a:solidFill>
              </a:rPr>
              <a:t>не </a:t>
            </a:r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используются и не обрабатываются.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620" y="4154537"/>
            <a:ext cx="3498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Не редки также случаи, когда владельцы участков, которым они предоставлялись, умерли, а </a:t>
            </a:r>
            <a:r>
              <a:rPr lang="ru-RU" sz="1600" u="sng" dirty="0">
                <a:solidFill>
                  <a:schemeClr val="tx1">
                    <a:lumMod val="50000"/>
                  </a:schemeClr>
                </a:solidFill>
              </a:rPr>
              <a:t>наследники не собираются вступать в наследство. </a:t>
            </a:r>
            <a:endParaRPr lang="ru-RU" sz="1600" u="sng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Около 30-40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% выделенных в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1980-90-х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годах земельных участков в настоящее время имеют хозяев только «на бумаге».</a:t>
            </a:r>
          </a:p>
        </p:txBody>
      </p:sp>
    </p:spTree>
    <p:extLst>
      <p:ext uri="{BB962C8B-B14F-4D97-AF65-F5344CB8AC3E}">
        <p14:creationId xmlns:p14="http://schemas.microsoft.com/office/powerpoint/2010/main" val="11913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0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14" y="3148028"/>
            <a:ext cx="3512541" cy="28012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678" y="1052736"/>
            <a:ext cx="396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Но собственникам и иным владельцам земель, не использующим свои участки, не стоит забывать, что помимо прав на землю, у них есть и </a:t>
            </a:r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обязанности. 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741" y="3789040"/>
            <a:ext cx="4129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Собственник земельного участка должен содержать принадлежащее ему имущество, </a:t>
            </a:r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оплачивать все необходимые налоги и </a:t>
            </a:r>
            <a:r>
              <a:rPr lang="ru-RU" sz="1600" b="1" u="sng" dirty="0" smtClean="0">
                <a:solidFill>
                  <a:schemeClr val="tx1">
                    <a:lumMod val="50000"/>
                  </a:schemeClr>
                </a:solidFill>
              </a:rPr>
              <a:t>платежи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5" y="837442"/>
            <a:ext cx="2016224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89" y="850403"/>
            <a:ext cx="2019027" cy="20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86511" y="486110"/>
            <a:ext cx="6060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В случае неполучения налоговых </a:t>
            </a:r>
            <a:r>
              <a:rPr lang="ru-RU" sz="1600" b="1" u="sng" dirty="0" smtClean="0">
                <a:solidFill>
                  <a:schemeClr val="tx1">
                    <a:lumMod val="50000"/>
                  </a:schemeClr>
                </a:solidFill>
              </a:rPr>
              <a:t>уведомлений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, на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основании </a:t>
            </a:r>
            <a:r>
              <a:rPr lang="ru-RU" sz="1600" b="1" i="1" dirty="0" smtClean="0">
                <a:solidFill>
                  <a:schemeClr val="tx1">
                    <a:lumMod val="50000"/>
                  </a:schemeClr>
                </a:solidFill>
              </a:rPr>
              <a:t>статьи </a:t>
            </a:r>
            <a:r>
              <a:rPr lang="ru-RU" sz="1600" b="1" i="1" dirty="0">
                <a:solidFill>
                  <a:schemeClr val="tx1">
                    <a:lumMod val="50000"/>
                  </a:schemeClr>
                </a:solidFill>
              </a:rPr>
              <a:t>23 Налогового Кодекса </a:t>
            </a:r>
            <a:r>
              <a:rPr lang="ru-RU" sz="1600" b="1" i="1" dirty="0" smtClean="0">
                <a:solidFill>
                  <a:schemeClr val="tx1">
                    <a:lumMod val="50000"/>
                  </a:schemeClr>
                </a:solidFill>
              </a:rPr>
              <a:t>РФ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, налогоплательщики </a:t>
            </a:r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обязаны сообщать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наличии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у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них объектов недвижимого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имущества в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налоговый орган по месту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жительства либо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по месту нахождения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объектов недвижимого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имущества </a:t>
            </a:r>
            <a:r>
              <a:rPr lang="ru-RU" sz="1600" b="1" dirty="0" smtClean="0">
                <a:solidFill>
                  <a:schemeClr val="tx1">
                    <a:lumMod val="50000"/>
                  </a:schemeClr>
                </a:solidFill>
              </a:rPr>
              <a:t>САМОСТОЯТЕЛЬНО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2050" y="-32095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" y="398766"/>
            <a:ext cx="2012742" cy="2012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63" y="3352489"/>
            <a:ext cx="1587776" cy="15121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7612" y="5449900"/>
            <a:ext cx="75490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Указанное сообщение с приложением </a:t>
            </a:r>
            <a:r>
              <a:rPr lang="ru-RU" sz="1600" b="1" u="sng" dirty="0">
                <a:solidFill>
                  <a:schemeClr val="tx1">
                    <a:lumMod val="50000"/>
                  </a:schemeClr>
                </a:solidFill>
              </a:rPr>
              <a:t>копий правоустанавливающих документов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 на объекты недвижимого имущества, представляется в налоговый орган в отношении каждого объекта налогообложения однократно </a:t>
            </a:r>
            <a:r>
              <a:rPr lang="ru-RU" sz="1600" b="1" i="1" dirty="0">
                <a:solidFill>
                  <a:schemeClr val="tx1">
                    <a:lumMod val="50000"/>
                  </a:schemeClr>
                </a:solidFill>
              </a:rPr>
              <a:t>в срок до 31 декабря года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, следующего за истекшим налоговым периодом.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283968" y="2347568"/>
            <a:ext cx="3799439" cy="2972785"/>
            <a:chOff x="4283968" y="2347568"/>
            <a:chExt cx="3799439" cy="2972785"/>
          </a:xfrm>
        </p:grpSpPr>
        <p:pic>
          <p:nvPicPr>
            <p:cNvPr id="18" name="Рисунок 17" descr="http://grproekt.corp.orn.ru/images/pro247-01_bi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800382"/>
              <a:ext cx="3795216" cy="25199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Скругленный прямоугольник 13"/>
            <p:cNvSpPr/>
            <p:nvPr/>
          </p:nvSpPr>
          <p:spPr>
            <a:xfrm>
              <a:off x="4283968" y="2347568"/>
              <a:ext cx="3799439" cy="452814"/>
            </a:xfrm>
            <a:prstGeom prst="roundRect">
              <a:avLst/>
            </a:prstGeom>
            <a:solidFill>
              <a:srgbClr val="D1D1D1"/>
            </a:solidFill>
            <a:ln>
              <a:solidFill>
                <a:srgbClr val="00206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chemeClr val="tx1">
                      <a:lumMod val="50000"/>
                    </a:schemeClr>
                  </a:solidFill>
                </a:rPr>
                <a:t>Межрайонная инспекция ФНС России по ЯО</a:t>
              </a:r>
              <a:endParaRPr lang="ru-RU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07612" y="4149501"/>
            <a:ext cx="962468" cy="1024843"/>
            <a:chOff x="486979" y="4118683"/>
            <a:chExt cx="962468" cy="102484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625" y="4118683"/>
              <a:ext cx="499822" cy="780908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762" y="4334475"/>
              <a:ext cx="503119" cy="689684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79" y="4712110"/>
              <a:ext cx="293363" cy="43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94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46191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0963" y="1001857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Для того, чтобы не копились долги, в случае, если земельный участок фактически не нужен его владельцу, 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6" y="711236"/>
            <a:ext cx="3309450" cy="17136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602" y="3035274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а совершить какую-либо сделку с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земельным участком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нет желания, </a:t>
            </a:r>
          </a:p>
          <a:p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571300" y="2279450"/>
            <a:ext cx="3712436" cy="2301679"/>
            <a:chOff x="4571300" y="2279450"/>
            <a:chExt cx="3712436" cy="230167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974" y="2399416"/>
              <a:ext cx="3050594" cy="2024832"/>
            </a:xfrm>
            <a:prstGeom prst="rect">
              <a:avLst/>
            </a:prstGeom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>
              <a:off x="4828428" y="2294481"/>
              <a:ext cx="3343972" cy="219781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4571300" y="2279450"/>
              <a:ext cx="3712436" cy="230167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779912" y="523605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то от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</a:rPr>
              <a:t>участка можно просто отказаться.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1221"/>
            <a:ext cx="2393314" cy="2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0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19687"/>
            <a:ext cx="3240360" cy="1944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26058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Согласно п.1 ст.30.2 Федерального закона №122-ФЗ от 21.07.1997 года «О государственной регистрации прав на недвижимое имущество и сделок с ним»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государственная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регистрация прекращения права собственности на земельный участок или земельную долю 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</a:rPr>
              <a:t>вследствие отказа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от соответствующего права собственности осуществляется на основании 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</a:rPr>
              <a:t>заявления собственника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земельного участка или земельной доли.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7643"/>
            <a:ext cx="2854914" cy="190208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941168"/>
            <a:ext cx="1587776" cy="1512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127666"/>
            <a:ext cx="3816424" cy="232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40" y="3941155"/>
            <a:ext cx="1407839" cy="19680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0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721" y="3659907"/>
            <a:ext cx="3384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то на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государственную регистрацию нужно </a:t>
            </a:r>
            <a:r>
              <a:rPr lang="ru-RU" sz="1400" b="1" u="sng" dirty="0" smtClean="0">
                <a:solidFill>
                  <a:schemeClr val="tx1">
                    <a:lumMod val="50000"/>
                  </a:schemeClr>
                </a:solidFill>
              </a:rPr>
              <a:t>лишь </a:t>
            </a:r>
            <a:r>
              <a:rPr lang="ru-RU" sz="1400" b="1" u="sng" dirty="0">
                <a:solidFill>
                  <a:schemeClr val="tx1">
                    <a:lumMod val="50000"/>
                  </a:schemeClr>
                </a:solidFill>
              </a:rPr>
              <a:t>заявление об отказе от права собственности на земельный </a:t>
            </a:r>
            <a:r>
              <a:rPr lang="ru-RU" sz="1400" b="1" u="sng" dirty="0" smtClean="0">
                <a:solidFill>
                  <a:schemeClr val="tx1">
                    <a:lumMod val="50000"/>
                  </a:schemeClr>
                </a:solidFill>
              </a:rPr>
              <a:t>участок и паспорт</a:t>
            </a:r>
            <a:endParaRPr lang="ru-RU" sz="14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105" y="1229552"/>
            <a:ext cx="4536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н</a:t>
            </a:r>
            <a:r>
              <a:rPr lang="ru-RU" dirty="0" smtClean="0">
                <a:solidFill>
                  <a:srgbClr val="0000FF"/>
                </a:solidFill>
              </a:rPr>
              <a:t>е зарегистрировано </a:t>
            </a:r>
            <a:r>
              <a:rPr lang="ru-RU" dirty="0">
                <a:solidFill>
                  <a:srgbClr val="0000FF"/>
                </a:solidFill>
              </a:rPr>
              <a:t>в </a:t>
            </a:r>
            <a:r>
              <a:rPr lang="ru-RU" dirty="0" smtClean="0">
                <a:solidFill>
                  <a:srgbClr val="0000FF"/>
                </a:solidFill>
              </a:rPr>
              <a:t>ЕГРП:</a:t>
            </a:r>
            <a:endParaRPr lang="ru-RU" dirty="0">
              <a:solidFill>
                <a:srgbClr val="0000FF"/>
              </a:solidFill>
            </a:endParaRPr>
          </a:p>
          <a:p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то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дополнительно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представить</a:t>
            </a:r>
          </a:p>
          <a:p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правоустанавливающие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или </a:t>
            </a:r>
            <a:r>
              <a:rPr lang="ru-RU" sz="1400" dirty="0" err="1">
                <a:solidFill>
                  <a:schemeClr val="tx1">
                    <a:lumMod val="50000"/>
                  </a:schemeClr>
                </a:solidFill>
              </a:rPr>
              <a:t>правоподтверждающие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документы:  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свидетельство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на право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собственности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на землю,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свидетельство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о праве на наследство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распоряжение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или постановление органа местного самоуправления о предоставлении участка, </a:t>
            </a:r>
            <a:endParaRPr lang="ru-RU" sz="1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договоры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купли-продажи, дарения, мены и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т.д. </a:t>
            </a:r>
            <a:endParaRPr lang="ru-RU" sz="14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52" y="4111398"/>
            <a:ext cx="1448235" cy="2043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0" y="4357465"/>
            <a:ext cx="1378834" cy="21542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59434" y="512708"/>
            <a:ext cx="661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В случае, если право заявителя на земельный участок </a:t>
            </a:r>
          </a:p>
        </p:txBody>
      </p:sp>
      <p:sp>
        <p:nvSpPr>
          <p:cNvPr id="19" name="Стрелка вниз 18"/>
          <p:cNvSpPr/>
          <p:nvPr/>
        </p:nvSpPr>
        <p:spPr>
          <a:xfrm rot="2776766">
            <a:off x="2273618" y="789371"/>
            <a:ext cx="249995" cy="6021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19073122">
            <a:off x="6434551" y="784702"/>
            <a:ext cx="249995" cy="60218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43608" y="512708"/>
            <a:ext cx="7128792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48" y="1542610"/>
            <a:ext cx="1501919" cy="20588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704" y="122211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зарегистрировано в ЕГРП: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50401" y="4658847"/>
            <a:ext cx="1117626" cy="149591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2060"/>
                </a:solidFill>
              </a:rPr>
              <a:t>Заявление</a:t>
            </a:r>
          </a:p>
          <a:p>
            <a:pPr algn="ctr"/>
            <a:endParaRPr lang="ru-RU" sz="1200" dirty="0">
              <a:solidFill>
                <a:srgbClr val="0000FF"/>
              </a:solidFill>
            </a:endParaRPr>
          </a:p>
          <a:p>
            <a:pPr algn="ctr"/>
            <a:endParaRPr lang="ru-RU" sz="1200" dirty="0" smtClean="0">
              <a:solidFill>
                <a:srgbClr val="0000FF"/>
              </a:solidFill>
            </a:endParaRPr>
          </a:p>
          <a:p>
            <a:pPr algn="ctr"/>
            <a:endParaRPr lang="ru-RU" sz="1200" dirty="0">
              <a:solidFill>
                <a:srgbClr val="0000FF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925" y="5320239"/>
            <a:ext cx="800952" cy="11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283736" y="6323791"/>
            <a:ext cx="792088" cy="476250"/>
          </a:xfrm>
        </p:spPr>
        <p:txBody>
          <a:bodyPr/>
          <a:lstStyle/>
          <a:p>
            <a:pPr>
              <a:defRPr/>
            </a:pPr>
            <a:fld id="{D1F82A94-89FF-482A-8882-0168D7905E6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0"/>
            <a:ext cx="8424936" cy="5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altLang="ru-RU" sz="2000" b="1" kern="0" dirty="0">
                <a:solidFill>
                  <a:srgbClr val="FF0000"/>
                </a:solidFill>
              </a:rPr>
              <a:t>Рекомендуемые 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действия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4761"/>
            <a:ext cx="4137187" cy="28190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0782"/>
            <a:ext cx="2304256" cy="17281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88344" y="2412707"/>
            <a:ext cx="7384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емельные участки становятся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, с даты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гос.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регистрации прекращения права собственности прежнего владельца, собственностью субъекта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РФ или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муниципального образования по месту расположения земельного </a:t>
            </a: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</a:rPr>
              <a:t>участка и переходят в распоряжение ОМСУ.</a:t>
            </a:r>
            <a:endParaRPr lang="ru-RU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5" t="8795" r="11765" b="4932"/>
          <a:stretch/>
        </p:blipFill>
        <p:spPr>
          <a:xfrm>
            <a:off x="5783884" y="574761"/>
            <a:ext cx="2488604" cy="1610273"/>
          </a:xfrm>
          <a:prstGeom prst="rect">
            <a:avLst/>
          </a:prstGeom>
        </p:spPr>
      </p:pic>
      <p:sp>
        <p:nvSpPr>
          <p:cNvPr id="15" name="Стрелка вниз 14"/>
          <p:cNvSpPr/>
          <p:nvPr/>
        </p:nvSpPr>
        <p:spPr>
          <a:xfrm rot="16200000" flipH="1">
            <a:off x="4236990" y="-38457"/>
            <a:ext cx="598056" cy="3065849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/>
          </a:p>
        </p:txBody>
      </p:sp>
      <p:sp>
        <p:nvSpPr>
          <p:cNvPr id="16" name="TextBox 15"/>
          <p:cNvSpPr txBox="1"/>
          <p:nvPr/>
        </p:nvSpPr>
        <p:spPr>
          <a:xfrm>
            <a:off x="3005235" y="686433"/>
            <a:ext cx="280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Право муниципальной собственности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755576" y="3504760"/>
            <a:ext cx="2952328" cy="2819029"/>
            <a:chOff x="755576" y="3504760"/>
            <a:chExt cx="2952328" cy="28190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504760"/>
              <a:ext cx="2952328" cy="2819029"/>
            </a:xfrm>
            <a:prstGeom prst="rect">
              <a:avLst/>
            </a:prstGeom>
          </p:spPr>
        </p:pic>
        <p:grpSp>
          <p:nvGrpSpPr>
            <p:cNvPr id="29" name="Группа 28"/>
            <p:cNvGrpSpPr/>
            <p:nvPr/>
          </p:nvGrpSpPr>
          <p:grpSpPr>
            <a:xfrm>
              <a:off x="1619672" y="5129759"/>
              <a:ext cx="1872208" cy="747513"/>
              <a:chOff x="1619672" y="5129759"/>
              <a:chExt cx="1872208" cy="747513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1907704" y="5129759"/>
                <a:ext cx="1512168" cy="1440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619672" y="5726774"/>
                <a:ext cx="1872208" cy="15049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3419872" y="5273775"/>
                <a:ext cx="72008" cy="60349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/>
          <p:cNvSpPr txBox="1"/>
          <p:nvPr/>
        </p:nvSpPr>
        <p:spPr>
          <a:xfrm>
            <a:off x="3419872" y="134057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передают сведения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7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E8BC3BD-F86D-442C-A9C2-05CA61C1A291}" type="slidenum">
              <a:rPr lang="ru-RU" altLang="ru-RU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400" dirty="0" smtClean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259632" y="36734"/>
            <a:ext cx="6912767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fontAlgn="base" hangingPunct="1">
              <a:spcBef>
                <a:spcPts val="250"/>
              </a:spcBef>
              <a:spcAft>
                <a:spcPct val="0"/>
              </a:spcAft>
              <a:buFontTx/>
              <a:buNone/>
            </a:pPr>
            <a:endParaRPr lang="ru-RU" altLang="ru-RU" b="1" dirty="0">
              <a:solidFill>
                <a:srgbClr val="FF0000"/>
              </a:solidFill>
            </a:endParaRPr>
          </a:p>
          <a:p>
            <a:pPr lvl="1" algn="ctr" eaLnBrk="1" fontAlgn="base" hangingPunct="1">
              <a:spcBef>
                <a:spcPts val="250"/>
              </a:spcBef>
              <a:spcAft>
                <a:spcPct val="0"/>
              </a:spcAft>
              <a:buFontTx/>
              <a:buNone/>
            </a:pPr>
            <a:endParaRPr lang="ru-RU" altLang="ru-RU" b="1" dirty="0" smtClean="0">
              <a:solidFill>
                <a:srgbClr val="FF0000"/>
              </a:solidFill>
            </a:endParaRPr>
          </a:p>
          <a:p>
            <a:pPr lvl="1" eaLnBrk="1" fontAlgn="base" hangingPunct="1">
              <a:spcBef>
                <a:spcPts val="250"/>
              </a:spcBef>
              <a:spcAft>
                <a:spcPct val="0"/>
              </a:spcAft>
              <a:buFontTx/>
              <a:buNone/>
            </a:pPr>
            <a:endParaRPr lang="ru-RU" altLang="ru-RU" sz="2400" dirty="0" smtClean="0">
              <a:solidFill>
                <a:srgbClr val="FF0000"/>
              </a:solidFill>
            </a:endParaRPr>
          </a:p>
          <a:p>
            <a:pPr lvl="1" algn="ctr" eaLnBrk="1" fontAlgn="base" hangingPunct="1">
              <a:spcBef>
                <a:spcPts val="25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>Комитет по управлению имуществом и градостроительству администрации Мышкинского муниципального района </a:t>
            </a:r>
            <a:endParaRPr lang="ru-RU" altLang="ru-RU" sz="1800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endParaRPr lang="ru-RU" altLang="ru-RU" sz="1800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Председатель Комитета </a:t>
            </a:r>
            <a:endParaRPr lang="ru-RU" altLang="ru-RU" sz="1400" u="sng" dirty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Забелина Ирина Николаевна</a:t>
            </a:r>
            <a:endParaRPr lang="ru-RU" altLang="ru-RU" sz="1400" u="sng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Тел</a:t>
            </a:r>
            <a:r>
              <a:rPr lang="ru-RU" altLang="ru-RU" sz="1400" u="sng" dirty="0" smtClean="0">
                <a:solidFill>
                  <a:srgbClr val="000000"/>
                </a:solidFill>
              </a:rPr>
              <a:t>. 8 </a:t>
            </a:r>
            <a:r>
              <a:rPr lang="ru-RU" altLang="ru-RU" sz="1400" u="sng" dirty="0" smtClean="0">
                <a:solidFill>
                  <a:srgbClr val="000000"/>
                </a:solidFill>
              </a:rPr>
              <a:t>(48544)2-13-97</a:t>
            </a:r>
            <a:endParaRPr lang="ru-RU" altLang="ru-RU" sz="1400" u="sng" dirty="0" smtClean="0">
              <a:solidFill>
                <a:srgbClr val="0000FF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endParaRPr lang="ru-RU" altLang="ru-RU" sz="1400" u="sng" dirty="0" smtClean="0">
              <a:solidFill>
                <a:srgbClr val="000000"/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Ведущий специалист Комитета</a:t>
            </a: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Ананенко Андрей Александрович</a:t>
            </a:r>
          </a:p>
          <a:p>
            <a:pPr lvl="1" eaLnBrk="1" hangingPunct="1">
              <a:spcBef>
                <a:spcPts val="250"/>
              </a:spcBef>
              <a:buNone/>
            </a:pPr>
            <a:r>
              <a:rPr lang="ru-RU" altLang="ru-RU" sz="1400" u="sng" dirty="0" smtClean="0">
                <a:solidFill>
                  <a:srgbClr val="000000"/>
                </a:solidFill>
              </a:rPr>
              <a:t>Тел. 8(48544)2-21-52, </a:t>
            </a:r>
            <a:r>
              <a:rPr lang="en-US" altLang="ru-RU" sz="1400" u="sng" dirty="0" smtClean="0">
                <a:solidFill>
                  <a:schemeClr val="accent3">
                    <a:lumMod val="50000"/>
                  </a:schemeClr>
                </a:solidFill>
              </a:rPr>
              <a:t>kui.mmr@mail.ru</a:t>
            </a:r>
            <a:endParaRPr lang="ru-RU" altLang="ru-RU" sz="1400" u="sng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eaLnBrk="1" hangingPunct="1">
              <a:spcBef>
                <a:spcPts val="250"/>
              </a:spcBef>
              <a:buNone/>
            </a:pPr>
            <a:endParaRPr lang="ru-RU" altLang="ru-RU" sz="1400" u="sng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489</Words>
  <Application>Microsoft Office PowerPoint</Application>
  <PresentationFormat>Экран (4:3)</PresentationFormat>
  <Paragraphs>73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Специальное оформление</vt:lpstr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MegaFon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органов местного самоуправления и Правительства Ярославской области</dc:title>
  <dc:creator>user</dc:creator>
  <cp:lastModifiedBy>user</cp:lastModifiedBy>
  <cp:revision>865</cp:revision>
  <cp:lastPrinted>2016-04-22T10:25:45Z</cp:lastPrinted>
  <dcterms:created xsi:type="dcterms:W3CDTF">2011-07-03T16:44:36Z</dcterms:created>
  <dcterms:modified xsi:type="dcterms:W3CDTF">2016-08-16T09:04:24Z</dcterms:modified>
</cp:coreProperties>
</file>